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nton"/>
      <p:regular r:id="rId17"/>
    </p:embeddedFont>
    <p:embeddedFont>
      <p:font typeface="Anton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  <p:embeddedFont>
      <p:font typeface="Fira Sans"/>
      <p:regular r:id="rId21"/>
    </p:embeddedFont>
    <p:embeddedFont>
      <p:font typeface="Fira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Object-Oriented Programming: Semester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02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Presented by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A95A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Muhammad Umer Khan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to Professor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A95A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Mam Ayesha Sarwar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5833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presentation outlines the development and key features of our web-based chat application, built as a semester project in Object-Oriented Programming.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681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17119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Questions &amp; Discussion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49354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 appreciate your time and attention to our project. We are ready to discuss any aspects of our chat application and its development.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14168"/>
            <a:ext cx="108484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Project Overview: A Web-Based Chat Application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7657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project delivers a fully functional web-based chat application, designed to demonstrate core OOP principles and practical web development skills. It leverages Streamlit for the user interface and a custom-built storage layer for data persistence.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05753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3"/>
          <p:cNvSpPr/>
          <p:nvPr/>
        </p:nvSpPr>
        <p:spPr>
          <a:xfrm>
            <a:off x="878860" y="410003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530906" y="4135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Core Functionality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530906" y="4625816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Secure User Authentication (Sign up / Log in)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530906" y="5068014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Private (DM) and Group Chat Capabilities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530906" y="5510213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Rich Message Support (Text &amp; Images)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530906" y="5952411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Automatic Message Refresh for Real-time Updates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56884" y="405753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10"/>
          <p:cNvSpPr/>
          <p:nvPr/>
        </p:nvSpPr>
        <p:spPr>
          <a:xfrm>
            <a:off x="7541955" y="410003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8194000" y="4135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Architecture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8194000" y="4625816"/>
            <a:ext cx="5642610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Frontend: Streamlit (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app.py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)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8194000" y="5083254"/>
            <a:ext cx="5642610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Backend/Data: Custom Storage Class (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storage.py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)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8194000" y="5540693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Persistence: JSON Files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852" y="565547"/>
            <a:ext cx="7810024" cy="657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Frontend: </a:t>
            </a:r>
            <a:pPr algn="l"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app.py</a:t>
            </a:r>
            <a:pPr algn="l"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- The User Interface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9852" y="1717000"/>
            <a:ext cx="6344483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app.py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script is the heart of the user experience, providing the interactive interface and handling all client-side interactions.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9852" y="2575441"/>
            <a:ext cx="6344483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Streamlit UI Configuration: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Sets up the page layout and title for a wide, engaging display.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9852" y="3305532"/>
            <a:ext cx="6344483" cy="987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User Authentication Views: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Dedicated sections for secure login and new user sign-up, ensuring robust account creation and verification.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9852" y="4364712"/>
            <a:ext cx="6344483" cy="1316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Sidebar Navigation: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Intuitive sidebar displaying the current user, logout options, auto-refresh toggle, and a dynamic list of active chats. Users can also initiate new direct messages or group chats from here.</a:t>
            </a:r>
            <a:endParaRPr lang="en-US" sz="16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3685" y="1763316"/>
            <a:ext cx="6344483" cy="634448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330" y="587693"/>
            <a:ext cx="9463683" cy="671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Frontend: </a:t>
            </a:r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app.py</a:t>
            </a:r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- Dynamic Chat Experience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5330" y="1994773"/>
            <a:ext cx="6474857" cy="2564844"/>
          </a:xfrm>
          <a:prstGeom prst="roundRect">
            <a:avLst>
              <a:gd name="adj" fmla="val 4278"/>
            </a:avLst>
          </a:prstGeom>
          <a:solidFill>
            <a:srgbClr val="1F1F1F"/>
          </a:solidFill>
          <a:ln/>
        </p:spPr>
      </p:sp>
      <p:sp>
        <p:nvSpPr>
          <p:cNvPr id="4" name="Shape 2"/>
          <p:cNvSpPr/>
          <p:nvPr/>
        </p:nvSpPr>
        <p:spPr>
          <a:xfrm>
            <a:off x="735330" y="1971913"/>
            <a:ext cx="6474857" cy="91440"/>
          </a:xfrm>
          <a:prstGeom prst="roundRect">
            <a:avLst>
              <a:gd name="adj" fmla="val 34465"/>
            </a:avLst>
          </a:prstGeom>
          <a:solidFill>
            <a:srgbClr val="FA95AE"/>
          </a:solidFill>
          <a:ln/>
        </p:spPr>
      </p:sp>
      <p:sp>
        <p:nvSpPr>
          <p:cNvPr id="5" name="Shape 3"/>
          <p:cNvSpPr/>
          <p:nvPr/>
        </p:nvSpPr>
        <p:spPr>
          <a:xfrm>
            <a:off x="3657660" y="1679734"/>
            <a:ext cx="630198" cy="630198"/>
          </a:xfrm>
          <a:prstGeom prst="roundRect">
            <a:avLst>
              <a:gd name="adj" fmla="val 145097"/>
            </a:avLst>
          </a:prstGeom>
          <a:solidFill>
            <a:srgbClr val="FA95AE"/>
          </a:solidFill>
          <a:ln/>
        </p:spPr>
      </p:sp>
      <p:sp>
        <p:nvSpPr>
          <p:cNvPr id="6" name="Text 4"/>
          <p:cNvSpPr/>
          <p:nvPr/>
        </p:nvSpPr>
        <p:spPr>
          <a:xfrm>
            <a:off x="3846731" y="1837253"/>
            <a:ext cx="252055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968216" y="2519958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Chat View &amp; Rendering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968216" y="2974181"/>
            <a:ext cx="6009084" cy="1352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Displays chat details including participants and all messages. The 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render_message()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function ensures proper formatting for text and image content, complete with sender names and timestamps.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20213" y="1994773"/>
            <a:ext cx="6474857" cy="2564844"/>
          </a:xfrm>
          <a:prstGeom prst="roundRect">
            <a:avLst>
              <a:gd name="adj" fmla="val 4278"/>
            </a:avLst>
          </a:prstGeom>
          <a:solidFill>
            <a:srgbClr val="1F1F1F"/>
          </a:solidFill>
          <a:ln/>
        </p:spPr>
      </p:sp>
      <p:sp>
        <p:nvSpPr>
          <p:cNvPr id="10" name="Shape 8"/>
          <p:cNvSpPr/>
          <p:nvPr/>
        </p:nvSpPr>
        <p:spPr>
          <a:xfrm>
            <a:off x="7420213" y="1971913"/>
            <a:ext cx="6474857" cy="91440"/>
          </a:xfrm>
          <a:prstGeom prst="roundRect">
            <a:avLst>
              <a:gd name="adj" fmla="val 34465"/>
            </a:avLst>
          </a:prstGeom>
          <a:solidFill>
            <a:srgbClr val="FA95AE"/>
          </a:solidFill>
          <a:ln/>
        </p:spPr>
      </p:sp>
      <p:sp>
        <p:nvSpPr>
          <p:cNvPr id="11" name="Shape 9"/>
          <p:cNvSpPr/>
          <p:nvPr/>
        </p:nvSpPr>
        <p:spPr>
          <a:xfrm>
            <a:off x="10342543" y="1679734"/>
            <a:ext cx="630198" cy="630198"/>
          </a:xfrm>
          <a:prstGeom prst="roundRect">
            <a:avLst>
              <a:gd name="adj" fmla="val 145097"/>
            </a:avLst>
          </a:prstGeom>
          <a:solidFill>
            <a:srgbClr val="FA95AE"/>
          </a:solidFill>
          <a:ln/>
        </p:spPr>
      </p:sp>
      <p:sp>
        <p:nvSpPr>
          <p:cNvPr id="12" name="Text 10"/>
          <p:cNvSpPr/>
          <p:nvPr/>
        </p:nvSpPr>
        <p:spPr>
          <a:xfrm>
            <a:off x="10531614" y="1837253"/>
            <a:ext cx="252055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653099" y="2519958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Message Composition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7653099" y="2974181"/>
            <a:ext cx="6009084" cy="1008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Users can send messages via a text input box and upload images directly through an integrated file uploader. This enables rich communication within chats.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35330" y="5084683"/>
            <a:ext cx="6474857" cy="2557224"/>
          </a:xfrm>
          <a:prstGeom prst="roundRect">
            <a:avLst>
              <a:gd name="adj" fmla="val 4291"/>
            </a:avLst>
          </a:prstGeom>
          <a:solidFill>
            <a:srgbClr val="1F1F1F"/>
          </a:solidFill>
          <a:ln/>
        </p:spPr>
      </p:sp>
      <p:sp>
        <p:nvSpPr>
          <p:cNvPr id="16" name="Shape 14"/>
          <p:cNvSpPr/>
          <p:nvPr/>
        </p:nvSpPr>
        <p:spPr>
          <a:xfrm>
            <a:off x="735330" y="5061823"/>
            <a:ext cx="6474857" cy="91440"/>
          </a:xfrm>
          <a:prstGeom prst="roundRect">
            <a:avLst>
              <a:gd name="adj" fmla="val 34465"/>
            </a:avLst>
          </a:prstGeom>
          <a:solidFill>
            <a:srgbClr val="FA95AE"/>
          </a:solidFill>
          <a:ln/>
        </p:spPr>
      </p:sp>
      <p:sp>
        <p:nvSpPr>
          <p:cNvPr id="17" name="Shape 15"/>
          <p:cNvSpPr/>
          <p:nvPr/>
        </p:nvSpPr>
        <p:spPr>
          <a:xfrm>
            <a:off x="3657660" y="4769644"/>
            <a:ext cx="630198" cy="630198"/>
          </a:xfrm>
          <a:prstGeom prst="roundRect">
            <a:avLst>
              <a:gd name="adj" fmla="val 145097"/>
            </a:avLst>
          </a:prstGeom>
          <a:solidFill>
            <a:srgbClr val="FA95AE"/>
          </a:solidFill>
          <a:ln/>
        </p:spPr>
      </p:sp>
      <p:sp>
        <p:nvSpPr>
          <p:cNvPr id="18" name="Text 16"/>
          <p:cNvSpPr/>
          <p:nvPr/>
        </p:nvSpPr>
        <p:spPr>
          <a:xfrm>
            <a:off x="3846731" y="4927163"/>
            <a:ext cx="252055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968216" y="5609868"/>
            <a:ext cx="2646521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Auto-Refresh Mechanism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968216" y="6064091"/>
            <a:ext cx="6009084" cy="1008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Messages automatically refresh every 3 seconds, providing a near real-time chat experience without manual intervention. This keeps conversations fluid and up-to-date.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420213" y="5084683"/>
            <a:ext cx="6474857" cy="2557224"/>
          </a:xfrm>
          <a:prstGeom prst="roundRect">
            <a:avLst>
              <a:gd name="adj" fmla="val 4291"/>
            </a:avLst>
          </a:prstGeom>
          <a:solidFill>
            <a:srgbClr val="1F1F1F"/>
          </a:solidFill>
          <a:ln/>
        </p:spPr>
      </p:sp>
      <p:sp>
        <p:nvSpPr>
          <p:cNvPr id="22" name="Shape 20"/>
          <p:cNvSpPr/>
          <p:nvPr/>
        </p:nvSpPr>
        <p:spPr>
          <a:xfrm>
            <a:off x="7420213" y="5061823"/>
            <a:ext cx="6474857" cy="91440"/>
          </a:xfrm>
          <a:prstGeom prst="roundRect">
            <a:avLst>
              <a:gd name="adj" fmla="val 34465"/>
            </a:avLst>
          </a:prstGeom>
          <a:solidFill>
            <a:srgbClr val="FA95AE"/>
          </a:solidFill>
          <a:ln/>
        </p:spPr>
      </p:sp>
      <p:sp>
        <p:nvSpPr>
          <p:cNvPr id="23" name="Shape 21"/>
          <p:cNvSpPr/>
          <p:nvPr/>
        </p:nvSpPr>
        <p:spPr>
          <a:xfrm>
            <a:off x="10342543" y="4769644"/>
            <a:ext cx="630198" cy="630198"/>
          </a:xfrm>
          <a:prstGeom prst="roundRect">
            <a:avLst>
              <a:gd name="adj" fmla="val 145097"/>
            </a:avLst>
          </a:prstGeom>
          <a:solidFill>
            <a:srgbClr val="FA95AE"/>
          </a:solidFill>
          <a:ln/>
        </p:spPr>
      </p:sp>
      <p:sp>
        <p:nvSpPr>
          <p:cNvPr id="24" name="Text 22"/>
          <p:cNvSpPr/>
          <p:nvPr/>
        </p:nvSpPr>
        <p:spPr>
          <a:xfrm>
            <a:off x="10531614" y="4927163"/>
            <a:ext cx="252055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1950" dirty="0"/>
          </a:p>
        </p:txBody>
      </p:sp>
      <p:sp>
        <p:nvSpPr>
          <p:cNvPr id="25" name="Text 23"/>
          <p:cNvSpPr/>
          <p:nvPr/>
        </p:nvSpPr>
        <p:spPr>
          <a:xfrm>
            <a:off x="7653099" y="5609868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Main Execution Flow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7653099" y="6064091"/>
            <a:ext cx="6009084" cy="1344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application intelligently checks user login status. Authenticated users are directed to the main chat interface, while unauthenticated users are presented with login/signup forms.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8229"/>
            <a:ext cx="8975765" cy="731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Backend: </a:t>
            </a:r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storage.py</a:t>
            </a:r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- The Data Engine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53496"/>
            <a:ext cx="13042821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storage.py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module serves as the robust backend, managing all persistent data for user accounts, chats, and messages. It utilizes a file-based JSON storage system for simplicity and portability.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249692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44253" y="3384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Organized Data Structure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44253" y="3874770"/>
            <a:ext cx="5529143" cy="1119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clear directory structure (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data/users/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data/chats/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data/images/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) ensures efficient organization and retrieval of all application data.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3249692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307348" y="3384352"/>
            <a:ext cx="38908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Comprehensive User Management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8307348" y="3874770"/>
            <a:ext cx="55292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Functions for listing, checking existence, creating, verifying, and retrieving user details ensure secure and efficient user lifecycle management.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447586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644253" y="5582245"/>
            <a:ext cx="30943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Dynamic Chat Management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644253" y="6072664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Handles the creation of both private and group chats, lists user-specific chats, retrieves full chat histories, and appends new messages seamlessly.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5447586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307348" y="55822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Robust Image Handling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8307348" y="6072664"/>
            <a:ext cx="55292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Manages saving uploaded image bytes to disk and converting images to Base64 data URLs for efficient embedding directly within chat messages.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332" y="441841"/>
            <a:ext cx="6496050" cy="502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Security Measures: Protecting User Data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2332" y="1265158"/>
            <a:ext cx="13505736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Security is paramount in any application handling user data. Our backend implements crucial measures to protect sensitive information, particularly user passwords.</a:t>
            </a:r>
            <a:endParaRPr lang="en-US" sz="12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332" y="1883569"/>
            <a:ext cx="6556891" cy="6556891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518797" y="1883569"/>
            <a:ext cx="6556891" cy="4253984"/>
          </a:xfrm>
          <a:prstGeom prst="roundRect">
            <a:avLst>
              <a:gd name="adj" fmla="val 567"/>
            </a:avLst>
          </a:prstGeom>
          <a:solidFill>
            <a:srgbClr val="3E3E3E"/>
          </a:solidFill>
          <a:ln/>
        </p:spPr>
      </p:sp>
      <p:sp>
        <p:nvSpPr>
          <p:cNvPr id="6" name="Shape 3"/>
          <p:cNvSpPr/>
          <p:nvPr/>
        </p:nvSpPr>
        <p:spPr>
          <a:xfrm>
            <a:off x="7518797" y="1883569"/>
            <a:ext cx="6556891" cy="1246703"/>
          </a:xfrm>
          <a:prstGeom prst="roundRect">
            <a:avLst>
              <a:gd name="adj" fmla="val 1933"/>
            </a:avLst>
          </a:prstGeom>
          <a:solidFill>
            <a:srgbClr val="3E3E3E"/>
          </a:solidFill>
          <a:ln/>
        </p:spPr>
      </p:sp>
      <p:sp>
        <p:nvSpPr>
          <p:cNvPr id="7" name="Text 4"/>
          <p:cNvSpPr/>
          <p:nvPr/>
        </p:nvSpPr>
        <p:spPr>
          <a:xfrm>
            <a:off x="7679412" y="2044184"/>
            <a:ext cx="2008346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Password Hashing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679412" y="2455783"/>
            <a:ext cx="6235660" cy="513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User passwords are never stored in plaintext. Instead, they are cryptographically hashed using SHA-256 before being saved.</a:t>
            </a:r>
            <a:endParaRPr lang="en-US" sz="1250" dirty="0"/>
          </a:p>
        </p:txBody>
      </p:sp>
      <p:sp>
        <p:nvSpPr>
          <p:cNvPr id="9" name="Shape 6"/>
          <p:cNvSpPr/>
          <p:nvPr/>
        </p:nvSpPr>
        <p:spPr>
          <a:xfrm>
            <a:off x="7518797" y="3130272"/>
            <a:ext cx="6556891" cy="1503640"/>
          </a:xfrm>
          <a:prstGeom prst="rect">
            <a:avLst/>
          </a:prstGeom>
          <a:solidFill>
            <a:srgbClr val="3E3E3E"/>
          </a:solidFill>
          <a:ln/>
        </p:spPr>
      </p:sp>
      <p:sp>
        <p:nvSpPr>
          <p:cNvPr id="10" name="Shape 7"/>
          <p:cNvSpPr/>
          <p:nvPr/>
        </p:nvSpPr>
        <p:spPr>
          <a:xfrm>
            <a:off x="7518797" y="3130272"/>
            <a:ext cx="6556891" cy="22860"/>
          </a:xfrm>
          <a:prstGeom prst="roundRect">
            <a:avLst>
              <a:gd name="adj" fmla="val 105427"/>
            </a:avLst>
          </a:prstGeom>
          <a:solidFill>
            <a:srgbClr val="575757"/>
          </a:solidFill>
          <a:ln/>
        </p:spPr>
      </p:sp>
      <p:sp>
        <p:nvSpPr>
          <p:cNvPr id="11" name="Text 8"/>
          <p:cNvSpPr/>
          <p:nvPr/>
        </p:nvSpPr>
        <p:spPr>
          <a:xfrm>
            <a:off x="7679412" y="3290888"/>
            <a:ext cx="2008346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Salted Passwords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679412" y="3702487"/>
            <a:ext cx="6235660" cy="770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 further enhance security against rainbow table attacks, a unique "salt" is added to each password before hashing. This makes each hash unique, even for identical passwords.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7518797" y="4633913"/>
            <a:ext cx="6556891" cy="1503640"/>
          </a:xfrm>
          <a:prstGeom prst="rect">
            <a:avLst/>
          </a:prstGeom>
          <a:solidFill>
            <a:srgbClr val="3E3E3E"/>
          </a:solidFill>
          <a:ln/>
        </p:spPr>
      </p:sp>
      <p:sp>
        <p:nvSpPr>
          <p:cNvPr id="14" name="Shape 11"/>
          <p:cNvSpPr/>
          <p:nvPr/>
        </p:nvSpPr>
        <p:spPr>
          <a:xfrm>
            <a:off x="7518797" y="4633913"/>
            <a:ext cx="6556891" cy="22860"/>
          </a:xfrm>
          <a:prstGeom prst="roundRect">
            <a:avLst>
              <a:gd name="adj" fmla="val 105427"/>
            </a:avLst>
          </a:prstGeom>
          <a:solidFill>
            <a:srgbClr val="575757"/>
          </a:solidFill>
          <a:ln/>
        </p:spPr>
      </p:sp>
      <p:sp>
        <p:nvSpPr>
          <p:cNvPr id="15" name="Text 12"/>
          <p:cNvSpPr/>
          <p:nvPr/>
        </p:nvSpPr>
        <p:spPr>
          <a:xfrm>
            <a:off x="7679412" y="4794528"/>
            <a:ext cx="2008346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Secure Verification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679412" y="5206127"/>
            <a:ext cx="6235660" cy="770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During login, the provided password is salted and hashed with the stored salt, then compared against the stored hash, ensuring only legitimate users can access their accounts.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5067" y="548402"/>
            <a:ext cx="7254954" cy="477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Key Technical Highlights: Innovation in Practice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35067" y="1331952"/>
            <a:ext cx="13560266" cy="244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project showcases several technical strengths, demonstrating robust implementation and thoughtful design choices.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3247073" y="1748433"/>
            <a:ext cx="1356003" cy="1125379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7620" y="2176701"/>
            <a:ext cx="214908" cy="26872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755952" y="1901309"/>
            <a:ext cx="2405777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Stateless Session Management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4755952" y="2231827"/>
            <a:ext cx="9186505" cy="489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Utilizes Streamlit's </a:t>
            </a:r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st.session_state</a:t>
            </a:r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for efficient tracking of logged-in users and active chats, maintaining application state across interactions.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4679513" y="2864287"/>
            <a:ext cx="9339382" cy="11430"/>
          </a:xfrm>
          <a:prstGeom prst="roundRect">
            <a:avLst>
              <a:gd name="adj" fmla="val 200662"/>
            </a:avLst>
          </a:prstGeom>
          <a:solidFill>
            <a:srgbClr val="575757"/>
          </a:solidFill>
          <a:ln/>
        </p:spPr>
      </p:sp>
      <p:sp>
        <p:nvSpPr>
          <p:cNvPr id="9" name="Shape 6"/>
          <p:cNvSpPr/>
          <p:nvPr/>
        </p:nvSpPr>
        <p:spPr>
          <a:xfrm>
            <a:off x="2569012" y="2950250"/>
            <a:ext cx="2712006" cy="1125379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7501" y="3378518"/>
            <a:ext cx="214908" cy="26872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33893" y="3103126"/>
            <a:ext cx="1911191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Efficient Auto-Refresh</a:t>
            </a:r>
            <a:endParaRPr lang="en-US" sz="1500" dirty="0"/>
          </a:p>
        </p:txBody>
      </p:sp>
      <p:sp>
        <p:nvSpPr>
          <p:cNvPr id="12" name="Text 8"/>
          <p:cNvSpPr/>
          <p:nvPr/>
        </p:nvSpPr>
        <p:spPr>
          <a:xfrm>
            <a:off x="5433893" y="3433643"/>
            <a:ext cx="8508563" cy="489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Implemented using </a:t>
            </a:r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time.sleep(3)</a:t>
            </a:r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and </a:t>
            </a:r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st.rerun()</a:t>
            </a:r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providing near real-time updates for messages and ensuring a dynamic chat environment.</a:t>
            </a:r>
            <a:endParaRPr lang="en-US" sz="1200" dirty="0"/>
          </a:p>
        </p:txBody>
      </p:sp>
      <p:sp>
        <p:nvSpPr>
          <p:cNvPr id="13" name="Shape 9"/>
          <p:cNvSpPr/>
          <p:nvPr/>
        </p:nvSpPr>
        <p:spPr>
          <a:xfrm>
            <a:off x="5357455" y="4066103"/>
            <a:ext cx="8661440" cy="11430"/>
          </a:xfrm>
          <a:prstGeom prst="roundRect">
            <a:avLst>
              <a:gd name="adj" fmla="val 200662"/>
            </a:avLst>
          </a:prstGeom>
          <a:solidFill>
            <a:srgbClr val="575757"/>
          </a:solidFill>
          <a:ln/>
        </p:spPr>
      </p:sp>
      <p:sp>
        <p:nvSpPr>
          <p:cNvPr id="14" name="Shape 10"/>
          <p:cNvSpPr/>
          <p:nvPr/>
        </p:nvSpPr>
        <p:spPr>
          <a:xfrm>
            <a:off x="1891070" y="4152067"/>
            <a:ext cx="4068008" cy="1125379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7620" y="4580334"/>
            <a:ext cx="214908" cy="268724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6111954" y="4304943"/>
            <a:ext cx="2240161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Human-Readable Persistence</a:t>
            </a:r>
            <a:endParaRPr lang="en-US" sz="1500" dirty="0"/>
          </a:p>
        </p:txBody>
      </p:sp>
      <p:sp>
        <p:nvSpPr>
          <p:cNvPr id="17" name="Text 12"/>
          <p:cNvSpPr/>
          <p:nvPr/>
        </p:nvSpPr>
        <p:spPr>
          <a:xfrm>
            <a:off x="6111954" y="4635460"/>
            <a:ext cx="7830502" cy="489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All data is stored in well-structured JSON files, making debugging straightforward and the application data highly portable across different environments.</a:t>
            </a:r>
            <a:endParaRPr lang="en-US" sz="1200" dirty="0"/>
          </a:p>
        </p:txBody>
      </p:sp>
      <p:sp>
        <p:nvSpPr>
          <p:cNvPr id="18" name="Shape 13"/>
          <p:cNvSpPr/>
          <p:nvPr/>
        </p:nvSpPr>
        <p:spPr>
          <a:xfrm>
            <a:off x="6035516" y="5267920"/>
            <a:ext cx="7983379" cy="11430"/>
          </a:xfrm>
          <a:prstGeom prst="roundRect">
            <a:avLst>
              <a:gd name="adj" fmla="val 200662"/>
            </a:avLst>
          </a:prstGeom>
          <a:solidFill>
            <a:srgbClr val="575757"/>
          </a:solidFill>
          <a:ln/>
        </p:spPr>
      </p:sp>
      <p:sp>
        <p:nvSpPr>
          <p:cNvPr id="19" name="Shape 14"/>
          <p:cNvSpPr/>
          <p:nvPr/>
        </p:nvSpPr>
        <p:spPr>
          <a:xfrm>
            <a:off x="1213009" y="5353883"/>
            <a:ext cx="5424011" cy="1125379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7501" y="5782151"/>
            <a:ext cx="214908" cy="268724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6789896" y="5506760"/>
            <a:ext cx="1999059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Robust Password Security</a:t>
            </a:r>
            <a:endParaRPr lang="en-US" sz="1500" dirty="0"/>
          </a:p>
        </p:txBody>
      </p:sp>
      <p:sp>
        <p:nvSpPr>
          <p:cNvPr id="22" name="Text 16"/>
          <p:cNvSpPr/>
          <p:nvPr/>
        </p:nvSpPr>
        <p:spPr>
          <a:xfrm>
            <a:off x="6789896" y="5837277"/>
            <a:ext cx="7152561" cy="489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Integration of salting and SHA-256 hashing ensures that user passwords are securely stored, preventing direct exposure and unauthorized access.</a:t>
            </a:r>
            <a:endParaRPr lang="en-US" sz="1200" dirty="0"/>
          </a:p>
        </p:txBody>
      </p:sp>
      <p:sp>
        <p:nvSpPr>
          <p:cNvPr id="23" name="Shape 17"/>
          <p:cNvSpPr/>
          <p:nvPr/>
        </p:nvSpPr>
        <p:spPr>
          <a:xfrm>
            <a:off x="6713458" y="6469737"/>
            <a:ext cx="7305437" cy="11430"/>
          </a:xfrm>
          <a:prstGeom prst="roundRect">
            <a:avLst>
              <a:gd name="adj" fmla="val 200662"/>
            </a:avLst>
          </a:prstGeom>
          <a:solidFill>
            <a:srgbClr val="575757"/>
          </a:solidFill>
          <a:ln/>
        </p:spPr>
      </p:sp>
      <p:sp>
        <p:nvSpPr>
          <p:cNvPr id="24" name="Shape 18"/>
          <p:cNvSpPr/>
          <p:nvPr/>
        </p:nvSpPr>
        <p:spPr>
          <a:xfrm>
            <a:off x="535067" y="6555700"/>
            <a:ext cx="6780133" cy="1125379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7620" y="6983968"/>
            <a:ext cx="214908" cy="268724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468076" y="6708577"/>
            <a:ext cx="2191345" cy="238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Cross-Platform Compatibility</a:t>
            </a:r>
            <a:endParaRPr lang="en-US" sz="1500" dirty="0"/>
          </a:p>
        </p:txBody>
      </p:sp>
      <p:sp>
        <p:nvSpPr>
          <p:cNvPr id="27" name="Text 20"/>
          <p:cNvSpPr/>
          <p:nvPr/>
        </p:nvSpPr>
        <p:spPr>
          <a:xfrm>
            <a:off x="7468076" y="7039094"/>
            <a:ext cx="6474381" cy="489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With no external database dependencies, the application is designed to run seamlessly on any machine equipped with Python and Streamlit, enhancing accessibility.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3287" y="458272"/>
            <a:ext cx="5573554" cy="520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Object-Oriented Design Principles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83287" y="1312426"/>
            <a:ext cx="13463826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project's architecture heavily relies on core Object-Oriented Programming (OOP) principles, ensuring maintainability, scalability, and reusability.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83287" y="1916430"/>
            <a:ext cx="6528673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Encapsulation: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The 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Storage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class encapsulates all data persistence logic, hiding implementation details from the frontend.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83287" y="2523292"/>
            <a:ext cx="6528673" cy="563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Abstraction: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Users interact with simplified interfaces (e.g., 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create_user()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append_message()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) without needing to understand underlying file operations.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83287" y="3145393"/>
            <a:ext cx="6528673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Modularity: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Separation into 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app.py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and 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storage.py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allows independent development and easier debugging of frontend and backend components.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83287" y="3752255"/>
            <a:ext cx="6528673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Code Reusability: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Functions within 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storage.py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are designed to be generic and reusable across different parts of the application, minimizing redundant code.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83287" y="4359116"/>
            <a:ext cx="6528673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Maintainability: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The clear separation of concerns and adherence to OOP principles make the codebase easier to understand, modify, and extend in the future.</a:t>
            </a:r>
            <a:endParaRPr lang="en-US" sz="13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6060" y="1953935"/>
            <a:ext cx="6528673" cy="652867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6642"/>
            <a:ext cx="70023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Potential Future Improvements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1904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While the current application is robust, several enhancements could elevate its functionality and performance for a production environment.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00005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1F1F1F"/>
          </a:solidFill>
          <a:ln w="30480">
            <a:solidFill>
              <a:srgbClr val="FA95AE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900005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1572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647718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Transition from JSON files to a more scalable database solution (e.g., SQLite, PostgreSQL) to handle larger data volumes and concurrent access.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900005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1F1F1F"/>
          </a:solidFill>
          <a:ln w="30480">
            <a:solidFill>
              <a:srgbClr val="FA95AE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2900005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3157299"/>
            <a:ext cx="29138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Real-time Communication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3647718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 WebSockets instead of polling for auto-refresh, enabling true real-time message updates and reducing server load.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220533"/>
            <a:ext cx="6407944" cy="2252305"/>
          </a:xfrm>
          <a:prstGeom prst="roundRect">
            <a:avLst>
              <a:gd name="adj" fmla="val 6496"/>
            </a:avLst>
          </a:prstGeom>
          <a:solidFill>
            <a:srgbClr val="1F1F1F"/>
          </a:solidFill>
          <a:ln w="30480">
            <a:solidFill>
              <a:srgbClr val="FA95AE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5220533"/>
            <a:ext cx="121920" cy="2252305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5477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Enhanced Chat Features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42524" y="5968246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Add message search functionality.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142524" y="6410444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Introduce user typing indicators.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142524" y="6852642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 read receipts for messages.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548" y="5220533"/>
            <a:ext cx="6408063" cy="2252305"/>
          </a:xfrm>
          <a:prstGeom prst="roundRect">
            <a:avLst>
              <a:gd name="adj" fmla="val 6496"/>
            </a:avLst>
          </a:prstGeom>
          <a:solidFill>
            <a:srgbClr val="1F1F1F"/>
          </a:solidFill>
          <a:ln w="30480">
            <a:solidFill>
              <a:srgbClr val="FA95AE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398067" y="5220533"/>
            <a:ext cx="121920" cy="2252305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20" name="Text 18"/>
          <p:cNvSpPr/>
          <p:nvPr/>
        </p:nvSpPr>
        <p:spPr>
          <a:xfrm>
            <a:off x="7777282" y="5477828"/>
            <a:ext cx="29211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Scalability &amp; Performance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777282" y="5968246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Optimize image storage and delivery, potentially using a dedicated media server or cloud storage for large files.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2025-08-11T22:31:32Z</dcterms:created>
  <dcterms:modified xsi:type="dcterms:W3CDTF">2025-08-11T22:31:32Z</dcterms:modified>
</cp:coreProperties>
</file>